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4" r:id="rId4"/>
    <p:sldId id="258" r:id="rId5"/>
    <p:sldId id="275" r:id="rId6"/>
    <p:sldId id="272" r:id="rId7"/>
    <p:sldId id="276" r:id="rId8"/>
    <p:sldId id="277" r:id="rId9"/>
    <p:sldId id="268" r:id="rId10"/>
    <p:sldId id="278" r:id="rId11"/>
    <p:sldId id="280" r:id="rId12"/>
    <p:sldId id="279" r:id="rId13"/>
    <p:sldId id="269" r:id="rId14"/>
    <p:sldId id="281" r:id="rId15"/>
    <p:sldId id="259" r:id="rId16"/>
    <p:sldId id="260" r:id="rId17"/>
    <p:sldId id="271" r:id="rId18"/>
    <p:sldId id="261" r:id="rId19"/>
    <p:sldId id="262" r:id="rId20"/>
    <p:sldId id="263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28" autoAdjust="0"/>
  </p:normalViewPr>
  <p:slideViewPr>
    <p:cSldViewPr snapToGrid="0">
      <p:cViewPr varScale="1">
        <p:scale>
          <a:sx n="70" d="100"/>
          <a:sy n="70" d="100"/>
        </p:scale>
        <p:origin x="-516" y="-102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93D16C-8735-4751-AA93-E2118079040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2229908-D4F9-44BC-B8AB-DDB5700C1C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ECCCC-7720-45D2-A174-9B2104AAA53E}" type="slidenum">
              <a:rPr lang="en-US"/>
              <a:pPr/>
              <a:t>1</a:t>
            </a:fld>
            <a:endParaRPr lang="en-US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5423BF-405A-48E0-988A-86797D3A257B}" type="slidenum">
              <a:rPr lang="en-US"/>
              <a:pPr/>
              <a:t>10</a:t>
            </a:fld>
            <a:endParaRPr lang="en-US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4793C-A10B-43DD-84F1-5E6890CDC749}" type="slidenum">
              <a:rPr lang="en-US"/>
              <a:pPr/>
              <a:t>11</a:t>
            </a:fld>
            <a:endParaRPr lang="en-US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E2614E-E9FF-44E3-A177-034E785471B1}" type="slidenum">
              <a:rPr lang="en-US"/>
              <a:pPr/>
              <a:t>12</a:t>
            </a:fld>
            <a:endParaRPr lang="en-US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A74F-AE69-4578-8B63-7BE4622E7854}" type="slidenum">
              <a:rPr lang="en-US"/>
              <a:pPr/>
              <a:t>13</a:t>
            </a:fld>
            <a:endParaRPr lang="en-US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5A481D-BB5F-4C7B-AF49-B303B13B596A}" type="slidenum">
              <a:rPr lang="en-US"/>
              <a:pPr/>
              <a:t>14</a:t>
            </a:fld>
            <a:endParaRPr lang="en-US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5AD15-7FCC-400C-BE89-09EBD0276C89}" type="slidenum">
              <a:rPr lang="en-US"/>
              <a:pPr/>
              <a:t>15</a:t>
            </a:fld>
            <a:endParaRPr lang="en-US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0962E7-A041-41B5-BE38-4F633EE8F0F2}" type="slidenum">
              <a:rPr lang="en-US"/>
              <a:pPr/>
              <a:t>16</a:t>
            </a:fld>
            <a:endParaRPr lang="en-US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CAF285-E086-4932-B6D1-F1EB20059F8D}" type="slidenum">
              <a:rPr lang="en-US"/>
              <a:pPr/>
              <a:t>17</a:t>
            </a:fld>
            <a:endParaRPr lang="en-US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8398F2-911F-4AA6-867D-FBD3ED5D6041}" type="slidenum">
              <a:rPr lang="en-US"/>
              <a:pPr/>
              <a:t>18</a:t>
            </a:fld>
            <a:endParaRPr lang="en-US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F7C9F8-AED2-424C-AF7F-033D8B0E2B20}" type="slidenum">
              <a:rPr lang="en-US"/>
              <a:pPr/>
              <a:t>19</a:t>
            </a:fld>
            <a:endParaRPr lang="en-US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69C1A-05CE-4FE8-8CA2-51B48676EB4D}" type="slidenum">
              <a:rPr lang="en-US"/>
              <a:pPr/>
              <a:t>2</a:t>
            </a:fld>
            <a:endParaRPr lang="en-US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4DFC9C-661B-4BA6-B7D2-56FF17FB3458}" type="slidenum">
              <a:rPr lang="en-US"/>
              <a:pPr/>
              <a:t>20</a:t>
            </a:fld>
            <a:endParaRPr lang="en-US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A83360-5E02-4D1A-8487-BE6710853F21}" type="slidenum">
              <a:rPr lang="en-US"/>
              <a:pPr/>
              <a:t>3</a:t>
            </a:fld>
            <a:endParaRPr lang="en-US"/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91C9C-7F28-4C0E-9DE6-C910BE8C8BC9}" type="slidenum">
              <a:rPr lang="en-US"/>
              <a:pPr/>
              <a:t>4</a:t>
            </a:fld>
            <a:endParaRPr lang="en-US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60260-F79D-4856-960E-CA65CD3336B0}" type="slidenum">
              <a:rPr lang="en-US"/>
              <a:pPr/>
              <a:t>5</a:t>
            </a:fld>
            <a:endParaRPr lang="en-US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C17F6E-0145-4E7F-A205-30BCF5CAC3B0}" type="slidenum">
              <a:rPr lang="en-US"/>
              <a:pPr/>
              <a:t>6</a:t>
            </a:fld>
            <a:endParaRPr lang="en-US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08949E-B235-4ED0-B971-C931E2A3524F}" type="slidenum">
              <a:rPr lang="en-US"/>
              <a:pPr/>
              <a:t>7</a:t>
            </a:fld>
            <a:endParaRPr lang="en-US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04281-A276-4BD1-B1DD-EF508BF6796A}" type="slidenum">
              <a:rPr lang="en-US"/>
              <a:pPr/>
              <a:t>8</a:t>
            </a:fld>
            <a:endParaRPr lang="en-US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F647B3-CEBB-404E-A85C-701D7C522AA6}" type="slidenum">
              <a:rPr lang="en-US"/>
              <a:pPr/>
              <a:t>9</a:t>
            </a:fld>
            <a:endParaRPr lang="en-US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F7604-A667-4328-86CB-8CAFC65865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35414-A405-4CDF-B4E3-A004305124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8CB57-BE90-45FB-BC15-18CB86699E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5A5151-F7A7-441E-86C4-B06BFB2E15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059E8-4C6A-4FCF-9EB8-B04FB848E5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95FD4-97EE-4970-82D7-7ED683E518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BFA4A-0763-438F-97BF-ACAE561853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4A145-7E52-4602-9DE2-0E5E354E32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57797-390B-4197-BCA8-E3E44E5291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F5A10-F260-46FF-A03A-D08A7F86A6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FC382-B8B5-4AD8-8482-E54C6B9702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8578C-98EC-41A8-B0CC-CEA8D4E476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9222C87-4CA6-4626-A5F8-6FCA085217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1584325" y="2181225"/>
            <a:ext cx="6965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1422400" y="2387600"/>
            <a:ext cx="637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3550" indent="-463550">
              <a:spcBef>
                <a:spcPct val="50000"/>
              </a:spcBef>
              <a:buClr>
                <a:srgbClr val="EAEAEA"/>
              </a:buClr>
              <a:buFont typeface="Wingdings" pitchFamily="2" charset="2"/>
              <a:buChar char="Ø"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zoom/>
  </p:transition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 i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 i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 i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 i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800" b="1" i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800" b="1" i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800" b="1" i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800" b="1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6363"/>
          </a:xfrm>
        </p:spPr>
        <p:txBody>
          <a:bodyPr/>
          <a:lstStyle/>
          <a:p>
            <a:r>
              <a:rPr lang="en-US" altLang="en-US" sz="4000"/>
              <a:t>Applying Population Ecology: The Human Population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0" y="1376363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592263" y="2438400"/>
            <a:ext cx="59578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G. Tyler Miller’s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Living in the Environment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14</a:t>
            </a:r>
            <a:r>
              <a:rPr lang="en-US" baseline="30000">
                <a:solidFill>
                  <a:schemeClr val="bg1"/>
                </a:solidFill>
              </a:rPr>
              <a:t>th</a:t>
            </a:r>
            <a:r>
              <a:rPr lang="en-US">
                <a:solidFill>
                  <a:schemeClr val="bg1"/>
                </a:solidFill>
              </a:rPr>
              <a:t> Edition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 i="1">
                <a:solidFill>
                  <a:schemeClr val="bg1"/>
                </a:solidFill>
              </a:rPr>
              <a:t>Chapter 10</a:t>
            </a:r>
          </a:p>
          <a:p>
            <a:pPr algn="ctr"/>
            <a:r>
              <a:rPr lang="en-US" i="1">
                <a:solidFill>
                  <a:schemeClr val="bg1"/>
                </a:solidFill>
              </a:rPr>
              <a:t>(Pages 176-192)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673100"/>
            <a:ext cx="7840663" cy="6184900"/>
          </a:xfrm>
          <a:prstGeom prst="rect">
            <a:avLst/>
          </a:prstGeom>
          <a:noFill/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854075" y="0"/>
            <a:ext cx="7964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Comparison of Demographic Data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Typical Effectiveness of Birth Control Methods in US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6650" y="1230313"/>
            <a:ext cx="4392613" cy="562768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Major Changes in US 1900 &amp; 2000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3788" y="1039813"/>
            <a:ext cx="7221537" cy="58181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023582"/>
            <a:ext cx="170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OBJ 10.5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/>
              <a:t>Factors Affecting Death Rates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7938" y="11430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82600" y="1463675"/>
            <a:ext cx="59880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 sz="2400">
                <a:solidFill>
                  <a:schemeClr val="bg1"/>
                </a:solidFill>
              </a:rPr>
              <a:t>Life expectancy</a:t>
            </a:r>
          </a:p>
          <a:p>
            <a:pPr marL="449263" indent="-449263">
              <a:buClr>
                <a:srgbClr val="EAEAEA"/>
              </a:buClr>
              <a:buFont typeface="Wingdings" pitchFamily="2" charset="2"/>
              <a:buNone/>
            </a:pPr>
            <a:r>
              <a:rPr lang="en-US" sz="3200">
                <a:solidFill>
                  <a:schemeClr val="bg1"/>
                </a:solidFill>
              </a:rPr>
              <a:t>	- </a:t>
            </a:r>
            <a:r>
              <a:rPr lang="en-US" sz="2000">
                <a:solidFill>
                  <a:schemeClr val="bg1"/>
                </a:solidFill>
              </a:rPr>
              <a:t>avg. # years a newborn infant can expect to live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39738" y="2647950"/>
            <a:ext cx="77247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 sz="2400">
                <a:solidFill>
                  <a:schemeClr val="bg1"/>
                </a:solidFill>
              </a:rPr>
              <a:t>Infant mortality rate (IMR)</a:t>
            </a:r>
          </a:p>
          <a:p>
            <a:pPr marL="449263" indent="-449263">
              <a:buClr>
                <a:srgbClr val="EAEAEA"/>
              </a:buClr>
              <a:buFont typeface="Wingdings" pitchFamily="2" charset="2"/>
              <a:buNone/>
            </a:pPr>
            <a:r>
              <a:rPr lang="en-US" sz="3200">
                <a:solidFill>
                  <a:schemeClr val="bg1"/>
                </a:solidFill>
              </a:rPr>
              <a:t>	</a:t>
            </a:r>
            <a:r>
              <a:rPr lang="en-US" sz="2000">
                <a:solidFill>
                  <a:schemeClr val="bg1"/>
                </a:solidFill>
              </a:rPr>
              <a:t>- # babies out of every 1000 born who die before their 1</a:t>
            </a:r>
            <a:r>
              <a:rPr lang="en-US" sz="2000" baseline="30000">
                <a:solidFill>
                  <a:schemeClr val="bg1"/>
                </a:solidFill>
              </a:rPr>
              <a:t>st</a:t>
            </a:r>
            <a:r>
              <a:rPr lang="en-US" sz="2000">
                <a:solidFill>
                  <a:schemeClr val="bg1"/>
                </a:solidFill>
              </a:rPr>
              <a:t> birthday</a:t>
            </a:r>
          </a:p>
        </p:txBody>
      </p:sp>
      <p:graphicFrame>
        <p:nvGraphicFramePr>
          <p:cNvPr id="30783" name="Group 63"/>
          <p:cNvGraphicFramePr>
            <a:graphicFrameLocks noGrp="1"/>
          </p:cNvGraphicFramePr>
          <p:nvPr>
            <p:ph idx="1"/>
          </p:nvPr>
        </p:nvGraphicFramePr>
        <p:xfrm>
          <a:off x="457200" y="3598863"/>
          <a:ext cx="8229600" cy="326326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GOOD NEWS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BAD NEWS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Global life expectancy increased from 48 years to 67 years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(76 developed 65 developing)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Poorest least developed countries (African countries) life exp. 49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IMR dropped  from 20 per 1000 live births to 7 in developed countries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IMR dropped  from 118 per 1000 live births to 61 in developing countries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438030" y="0"/>
            <a:ext cx="170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OBJ 10.7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  <p:bldP spid="3072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Immigration in the US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31888"/>
            <a:ext cx="8229600" cy="33480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folHlink"/>
                </a:solidFill>
              </a:rPr>
              <a:t>Countries encourage: Canada, Australia, US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folHlink"/>
                </a:solidFill>
              </a:rPr>
              <a:t>Account for 1% for growth rate in developed countries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folHlink"/>
                </a:solidFill>
              </a:rPr>
              <a:t>Accounts for 41% of country’s annual growth rate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folHlink"/>
                </a:solidFill>
              </a:rPr>
              <a:t>1820-1960 most were from Europe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folHlink"/>
                </a:solidFill>
              </a:rPr>
              <a:t>Since 1960 most are from Latin America (51%), Asia (30%), Europe (13%)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folHlink"/>
                </a:solidFill>
              </a:rPr>
              <a:t>Largest minority group are Latinos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folHlink"/>
                </a:solidFill>
              </a:rPr>
              <a:t>Concern: illegal immigration</a:t>
            </a: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3825" y="3365500"/>
            <a:ext cx="3616325" cy="310673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-34925" y="1457325"/>
            <a:ext cx="9224963" cy="5238750"/>
            <a:chOff x="0" y="720"/>
            <a:chExt cx="5811" cy="3300"/>
          </a:xfrm>
        </p:grpSpPr>
        <p:grpSp>
          <p:nvGrpSpPr>
            <p:cNvPr id="8201" name="Group 9"/>
            <p:cNvGrpSpPr>
              <a:grpSpLocks/>
            </p:cNvGrpSpPr>
            <p:nvPr/>
          </p:nvGrpSpPr>
          <p:grpSpPr bwMode="auto">
            <a:xfrm>
              <a:off x="1022" y="3808"/>
              <a:ext cx="3767" cy="212"/>
              <a:chOff x="504" y="3962"/>
              <a:chExt cx="3767" cy="212"/>
            </a:xfrm>
          </p:grpSpPr>
          <p:grpSp>
            <p:nvGrpSpPr>
              <p:cNvPr id="8202" name="Group 10"/>
              <p:cNvGrpSpPr>
                <a:grpSpLocks/>
              </p:cNvGrpSpPr>
              <p:nvPr/>
            </p:nvGrpSpPr>
            <p:grpSpPr bwMode="auto">
              <a:xfrm>
                <a:off x="504" y="4004"/>
                <a:ext cx="2905" cy="139"/>
                <a:chOff x="504" y="4004"/>
                <a:chExt cx="2905" cy="139"/>
              </a:xfrm>
            </p:grpSpPr>
            <p:pic>
              <p:nvPicPr>
                <p:cNvPr id="8203" name="Picture 11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contrast="24000"/>
                </a:blip>
                <a:srcRect/>
                <a:stretch>
                  <a:fillRect/>
                </a:stretch>
              </p:blipFill>
              <p:spPr bwMode="auto">
                <a:xfrm>
                  <a:off x="513" y="4004"/>
                  <a:ext cx="2896" cy="139"/>
                </a:xfrm>
                <a:prstGeom prst="rect">
                  <a:avLst/>
                </a:prstGeom>
                <a:noFill/>
              </p:spPr>
            </p:pic>
            <p:sp>
              <p:nvSpPr>
                <p:cNvPr id="8204" name="Rectangle 12"/>
                <p:cNvSpPr>
                  <a:spLocks noChangeArrowheads="1"/>
                </p:cNvSpPr>
                <p:nvPr/>
              </p:nvSpPr>
              <p:spPr bwMode="auto">
                <a:xfrm>
                  <a:off x="504" y="4008"/>
                  <a:ext cx="256" cy="128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 type="none" w="med" len="lg"/>
                  <a:tailEnd type="none" w="med" len="lg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5" name="Rectangle 13"/>
                <p:cNvSpPr>
                  <a:spLocks noChangeArrowheads="1"/>
                </p:cNvSpPr>
                <p:nvPr/>
              </p:nvSpPr>
              <p:spPr bwMode="auto">
                <a:xfrm>
                  <a:off x="1776" y="4008"/>
                  <a:ext cx="256" cy="128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 type="none" w="med" len="lg"/>
                  <a:tailEnd type="none" w="med" len="lg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6" name="Rectangle 14"/>
                <p:cNvSpPr>
                  <a:spLocks noChangeArrowheads="1"/>
                </p:cNvSpPr>
                <p:nvPr/>
              </p:nvSpPr>
              <p:spPr bwMode="auto">
                <a:xfrm>
                  <a:off x="3144" y="4008"/>
                  <a:ext cx="256" cy="128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 type="none" w="med" len="lg"/>
                  <a:tailEnd type="none" w="med" len="lg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207" name="Text Box 15"/>
              <p:cNvSpPr txBox="1">
                <a:spLocks noChangeArrowheads="1"/>
              </p:cNvSpPr>
              <p:nvPr/>
            </p:nvSpPr>
            <p:spPr bwMode="auto">
              <a:xfrm>
                <a:off x="766" y="3962"/>
                <a:ext cx="720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med" len="lg"/>
                <a:tailEnd type="none" w="med" len="lg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600">
                    <a:solidFill>
                      <a:schemeClr val="bg1"/>
                    </a:solidFill>
                    <a:latin typeface="Arial" charset="0"/>
                  </a:rPr>
                  <a:t>Ages 0-14</a:t>
                </a:r>
              </a:p>
            </p:txBody>
          </p:sp>
          <p:sp>
            <p:nvSpPr>
              <p:cNvPr id="8208" name="Text Box 16"/>
              <p:cNvSpPr txBox="1">
                <a:spLocks noChangeArrowheads="1"/>
              </p:cNvSpPr>
              <p:nvPr/>
            </p:nvSpPr>
            <p:spPr bwMode="auto">
              <a:xfrm>
                <a:off x="2054" y="3962"/>
                <a:ext cx="791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med" len="lg"/>
                <a:tailEnd type="none" w="med" len="lg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600">
                    <a:solidFill>
                      <a:schemeClr val="bg1"/>
                    </a:solidFill>
                    <a:latin typeface="Arial" charset="0"/>
                  </a:rPr>
                  <a:t>Ages 15-44</a:t>
                </a:r>
              </a:p>
            </p:txBody>
          </p:sp>
          <p:sp>
            <p:nvSpPr>
              <p:cNvPr id="8209" name="Text Box 17"/>
              <p:cNvSpPr txBox="1">
                <a:spLocks noChangeArrowheads="1"/>
              </p:cNvSpPr>
              <p:nvPr/>
            </p:nvSpPr>
            <p:spPr bwMode="auto">
              <a:xfrm>
                <a:off x="3405" y="3962"/>
                <a:ext cx="866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med" len="lg"/>
                <a:tailEnd type="none" w="med" len="lg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600">
                    <a:solidFill>
                      <a:schemeClr val="bg1"/>
                    </a:solidFill>
                    <a:latin typeface="Arial" charset="0"/>
                  </a:rPr>
                  <a:t>Ages 45-85+</a:t>
                </a:r>
              </a:p>
            </p:txBody>
          </p:sp>
        </p:grpSp>
        <p:grpSp>
          <p:nvGrpSpPr>
            <p:cNvPr id="8210" name="Group 18"/>
            <p:cNvGrpSpPr>
              <a:grpSpLocks/>
            </p:cNvGrpSpPr>
            <p:nvPr/>
          </p:nvGrpSpPr>
          <p:grpSpPr bwMode="auto">
            <a:xfrm>
              <a:off x="0" y="720"/>
              <a:ext cx="5811" cy="2988"/>
              <a:chOff x="0" y="720"/>
              <a:chExt cx="5811" cy="2988"/>
            </a:xfrm>
          </p:grpSpPr>
          <p:pic>
            <p:nvPicPr>
              <p:cNvPr id="8211" name="Picture 19"/>
              <p:cNvPicPr>
                <a:picLocks noChangeAspect="1" noChangeArrowheads="1"/>
              </p:cNvPicPr>
              <p:nvPr/>
            </p:nvPicPr>
            <p:blipFill>
              <a:blip r:embed="rId4">
                <a:lum contrast="24000"/>
              </a:blip>
              <a:srcRect l="11140" r="10355"/>
              <a:stretch>
                <a:fillRect/>
              </a:stretch>
            </p:blipFill>
            <p:spPr bwMode="auto">
              <a:xfrm>
                <a:off x="3390" y="721"/>
                <a:ext cx="1198" cy="2292"/>
              </a:xfrm>
              <a:prstGeom prst="rect">
                <a:avLst/>
              </a:prstGeom>
              <a:noFill/>
            </p:spPr>
          </p:pic>
          <p:sp>
            <p:nvSpPr>
              <p:cNvPr id="8212" name="Text Box 20"/>
              <p:cNvSpPr txBox="1">
                <a:spLocks noChangeArrowheads="1"/>
              </p:cNvSpPr>
              <p:nvPr/>
            </p:nvSpPr>
            <p:spPr bwMode="auto">
              <a:xfrm>
                <a:off x="668" y="3034"/>
                <a:ext cx="956" cy="674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med" len="lg"/>
                <a:tailEnd type="none" w="med" len="lg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600">
                    <a:solidFill>
                      <a:schemeClr val="bg1"/>
                    </a:solidFill>
                    <a:latin typeface="Arial" charset="0"/>
                  </a:rPr>
                  <a:t>Rapid Growth</a:t>
                </a:r>
              </a:p>
              <a:p>
                <a:pPr algn="ctr"/>
                <a:r>
                  <a:rPr lang="en-US" altLang="en-US" sz="1600" b="0">
                    <a:solidFill>
                      <a:schemeClr val="bg1"/>
                    </a:solidFill>
                    <a:latin typeface="Arial" charset="0"/>
                  </a:rPr>
                  <a:t>Guatemala</a:t>
                </a:r>
              </a:p>
              <a:p>
                <a:pPr algn="ctr"/>
                <a:r>
                  <a:rPr lang="en-US" altLang="en-US" sz="1600" b="0">
                    <a:solidFill>
                      <a:schemeClr val="bg1"/>
                    </a:solidFill>
                    <a:latin typeface="Arial" charset="0"/>
                  </a:rPr>
                  <a:t>Nigeria</a:t>
                </a:r>
              </a:p>
              <a:p>
                <a:pPr algn="ctr"/>
                <a:r>
                  <a:rPr lang="en-US" altLang="en-US" sz="1600" b="0">
                    <a:solidFill>
                      <a:schemeClr val="bg1"/>
                    </a:solidFill>
                    <a:latin typeface="Arial" charset="0"/>
                  </a:rPr>
                  <a:t>Saudi Arabia</a:t>
                </a:r>
                <a:endParaRPr lang="en-US" altLang="en-US" sz="16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pic>
            <p:nvPicPr>
              <p:cNvPr id="8213" name="Picture 21"/>
              <p:cNvPicPr>
                <a:picLocks noChangeAspect="1" noChangeArrowheads="1"/>
              </p:cNvPicPr>
              <p:nvPr/>
            </p:nvPicPr>
            <p:blipFill>
              <a:blip r:embed="rId5">
                <a:lum contrast="24000"/>
              </a:blip>
              <a:srcRect l="11118" r="13086"/>
              <a:stretch>
                <a:fillRect/>
              </a:stretch>
            </p:blipFill>
            <p:spPr bwMode="auto">
              <a:xfrm>
                <a:off x="4502" y="725"/>
                <a:ext cx="1309" cy="2288"/>
              </a:xfrm>
              <a:prstGeom prst="rect">
                <a:avLst/>
              </a:prstGeom>
              <a:noFill/>
            </p:spPr>
          </p:pic>
          <p:sp>
            <p:nvSpPr>
              <p:cNvPr id="8214" name="Text Box 22"/>
              <p:cNvSpPr txBox="1">
                <a:spLocks noChangeArrowheads="1"/>
              </p:cNvSpPr>
              <p:nvPr/>
            </p:nvSpPr>
            <p:spPr bwMode="auto">
              <a:xfrm>
                <a:off x="2392" y="3034"/>
                <a:ext cx="900" cy="674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med" len="lg"/>
                <a:tailEnd type="none" w="med" len="lg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600">
                    <a:solidFill>
                      <a:schemeClr val="bg1"/>
                    </a:solidFill>
                    <a:latin typeface="Arial" charset="0"/>
                  </a:rPr>
                  <a:t>Slow Growth</a:t>
                </a:r>
              </a:p>
              <a:p>
                <a:pPr algn="ctr"/>
                <a:r>
                  <a:rPr lang="en-US" altLang="en-US" sz="1600" b="0">
                    <a:solidFill>
                      <a:schemeClr val="bg1"/>
                    </a:solidFill>
                    <a:latin typeface="Arial" charset="0"/>
                  </a:rPr>
                  <a:t>United States</a:t>
                </a:r>
              </a:p>
              <a:p>
                <a:pPr algn="ctr"/>
                <a:r>
                  <a:rPr lang="en-US" altLang="en-US" sz="1600" b="0">
                    <a:solidFill>
                      <a:schemeClr val="bg1"/>
                    </a:solidFill>
                    <a:latin typeface="Arial" charset="0"/>
                  </a:rPr>
                  <a:t>Australia</a:t>
                </a:r>
              </a:p>
              <a:p>
                <a:pPr algn="ctr"/>
                <a:r>
                  <a:rPr lang="en-US" altLang="en-US" sz="1600" b="0">
                    <a:solidFill>
                      <a:schemeClr val="bg1"/>
                    </a:solidFill>
                    <a:latin typeface="Arial" charset="0"/>
                  </a:rPr>
                  <a:t>Canada</a:t>
                </a:r>
                <a:endParaRPr lang="en-US" altLang="en-US" sz="16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8215" name="Text Box 23"/>
              <p:cNvSpPr txBox="1">
                <a:spLocks noChangeArrowheads="1"/>
              </p:cNvSpPr>
              <p:nvPr/>
            </p:nvSpPr>
            <p:spPr bwMode="auto">
              <a:xfrm>
                <a:off x="527" y="984"/>
                <a:ext cx="401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med" len="lg"/>
                <a:tailEnd type="none" w="med" len="lg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600">
                    <a:solidFill>
                      <a:schemeClr val="bg1"/>
                    </a:solidFill>
                    <a:latin typeface="Arial" charset="0"/>
                  </a:rPr>
                  <a:t>Male</a:t>
                </a:r>
              </a:p>
            </p:txBody>
          </p:sp>
          <p:sp>
            <p:nvSpPr>
              <p:cNvPr id="8216" name="Text Box 24"/>
              <p:cNvSpPr txBox="1">
                <a:spLocks noChangeArrowheads="1"/>
              </p:cNvSpPr>
              <p:nvPr/>
            </p:nvSpPr>
            <p:spPr bwMode="auto">
              <a:xfrm>
                <a:off x="1385" y="984"/>
                <a:ext cx="557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med" len="lg"/>
                <a:tailEnd type="none" w="med" len="lg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600">
                    <a:solidFill>
                      <a:schemeClr val="bg1"/>
                    </a:solidFill>
                    <a:latin typeface="Arial" charset="0"/>
                  </a:rPr>
                  <a:t>Female</a:t>
                </a:r>
              </a:p>
            </p:txBody>
          </p:sp>
          <p:grpSp>
            <p:nvGrpSpPr>
              <p:cNvPr id="8217" name="Group 25"/>
              <p:cNvGrpSpPr>
                <a:grpSpLocks/>
              </p:cNvGrpSpPr>
              <p:nvPr/>
            </p:nvGrpSpPr>
            <p:grpSpPr bwMode="auto">
              <a:xfrm>
                <a:off x="0" y="720"/>
                <a:ext cx="5724" cy="2988"/>
                <a:chOff x="0" y="720"/>
                <a:chExt cx="5724" cy="2988"/>
              </a:xfrm>
            </p:grpSpPr>
            <p:pic>
              <p:nvPicPr>
                <p:cNvPr id="8218" name="Picture 26"/>
                <p:cNvPicPr>
                  <a:picLocks noChangeAspect="1" noChangeArrowheads="1"/>
                </p:cNvPicPr>
                <p:nvPr/>
              </p:nvPicPr>
              <p:blipFill>
                <a:blip r:embed="rId6">
                  <a:lum contrast="24000"/>
                </a:blip>
                <a:srcRect/>
                <a:stretch>
                  <a:fillRect/>
                </a:stretch>
              </p:blipFill>
              <p:spPr bwMode="auto">
                <a:xfrm>
                  <a:off x="0" y="747"/>
                  <a:ext cx="2293" cy="2266"/>
                </a:xfrm>
                <a:prstGeom prst="rect">
                  <a:avLst/>
                </a:prstGeom>
                <a:noFill/>
              </p:spPr>
            </p:pic>
            <p:pic>
              <p:nvPicPr>
                <p:cNvPr id="8219" name="Picture 27"/>
                <p:cNvPicPr>
                  <a:picLocks noChangeAspect="1" noChangeArrowheads="1"/>
                </p:cNvPicPr>
                <p:nvPr/>
              </p:nvPicPr>
              <p:blipFill>
                <a:blip r:embed="rId7">
                  <a:lum contrast="24000"/>
                </a:blip>
                <a:srcRect/>
                <a:stretch>
                  <a:fillRect/>
                </a:stretch>
              </p:blipFill>
              <p:spPr bwMode="auto">
                <a:xfrm>
                  <a:off x="2140" y="720"/>
                  <a:ext cx="1404" cy="2293"/>
                </a:xfrm>
                <a:prstGeom prst="rect">
                  <a:avLst/>
                </a:prstGeom>
                <a:noFill/>
              </p:spPr>
            </p:pic>
            <p:sp>
              <p:nvSpPr>
                <p:cNvPr id="822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550" y="3034"/>
                  <a:ext cx="878" cy="674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med" len="lg"/>
                  <a:tailEnd type="none" w="med" len="lg"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1600">
                      <a:solidFill>
                        <a:schemeClr val="bg1"/>
                      </a:solidFill>
                      <a:latin typeface="Arial" charset="0"/>
                    </a:rPr>
                    <a:t>Zero Growth</a:t>
                  </a:r>
                </a:p>
                <a:p>
                  <a:pPr algn="ctr"/>
                  <a:r>
                    <a:rPr lang="en-US" altLang="en-US" sz="1600" b="0">
                      <a:solidFill>
                        <a:schemeClr val="bg1"/>
                      </a:solidFill>
                      <a:latin typeface="Arial" charset="0"/>
                    </a:rPr>
                    <a:t>Spain</a:t>
                  </a:r>
                </a:p>
                <a:p>
                  <a:pPr algn="ctr"/>
                  <a:r>
                    <a:rPr lang="en-US" altLang="en-US" sz="1600" b="0">
                      <a:solidFill>
                        <a:schemeClr val="bg1"/>
                      </a:solidFill>
                      <a:latin typeface="Arial" charset="0"/>
                    </a:rPr>
                    <a:t>Austria</a:t>
                  </a:r>
                </a:p>
                <a:p>
                  <a:pPr algn="ctr"/>
                  <a:r>
                    <a:rPr lang="en-US" altLang="en-US" sz="1600" b="0">
                      <a:solidFill>
                        <a:schemeClr val="bg1"/>
                      </a:solidFill>
                      <a:latin typeface="Arial" charset="0"/>
                    </a:rPr>
                    <a:t>Greece</a:t>
                  </a:r>
                  <a:endParaRPr lang="en-US" altLang="en-US" sz="160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822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590" y="3034"/>
                  <a:ext cx="1134" cy="674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med" len="lg"/>
                  <a:tailEnd type="none" w="med" len="lg"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1600">
                      <a:solidFill>
                        <a:schemeClr val="bg1"/>
                      </a:solidFill>
                      <a:latin typeface="Arial" charset="0"/>
                    </a:rPr>
                    <a:t>Negative Growth</a:t>
                  </a:r>
                </a:p>
                <a:p>
                  <a:pPr algn="ctr"/>
                  <a:r>
                    <a:rPr lang="en-US" altLang="en-US" sz="1600" b="0">
                      <a:solidFill>
                        <a:schemeClr val="bg1"/>
                      </a:solidFill>
                      <a:latin typeface="Arial" charset="0"/>
                    </a:rPr>
                    <a:t>Germany</a:t>
                  </a:r>
                </a:p>
                <a:p>
                  <a:pPr algn="ctr"/>
                  <a:r>
                    <a:rPr lang="en-US" altLang="en-US" sz="1600" b="0">
                      <a:solidFill>
                        <a:schemeClr val="bg1"/>
                      </a:solidFill>
                      <a:latin typeface="Arial" charset="0"/>
                    </a:rPr>
                    <a:t>Bulgaria</a:t>
                  </a:r>
                </a:p>
                <a:p>
                  <a:pPr algn="ctr"/>
                  <a:r>
                    <a:rPr lang="en-US" altLang="en-US" sz="1600" b="0">
                      <a:solidFill>
                        <a:schemeClr val="bg1"/>
                      </a:solidFill>
                      <a:latin typeface="Arial" charset="0"/>
                    </a:rPr>
                    <a:t>Sweden</a:t>
                  </a:r>
                  <a:endParaRPr lang="en-US" altLang="en-US" sz="160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</p:grpSp>
        </p:grpSp>
      </p:grp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4400"/>
              <a:t>Population Age Structure</a:t>
            </a: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7593013" y="6553200"/>
            <a:ext cx="1550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chemeClr val="bg1"/>
                </a:solidFill>
                <a:latin typeface="Arial" charset="0"/>
              </a:rPr>
              <a:t>Fig. 10-14 p. 184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38030" y="0"/>
            <a:ext cx="170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OBJ 10.9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6363"/>
          </a:xfrm>
          <a:noFill/>
          <a:ln/>
        </p:spPr>
        <p:txBody>
          <a:bodyPr/>
          <a:lstStyle/>
          <a:p>
            <a:r>
              <a:rPr lang="en-US" altLang="en-US" sz="4000"/>
              <a:t>Solutions:  Influencing </a:t>
            </a:r>
            <a:br>
              <a:rPr lang="en-US" altLang="en-US" sz="4000"/>
            </a:br>
            <a:r>
              <a:rPr lang="en-US" altLang="en-US" sz="4000"/>
              <a:t>Population Size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0" y="1376363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54000" y="1681163"/>
            <a:ext cx="2835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>
                <a:solidFill>
                  <a:schemeClr val="bg1"/>
                </a:solidFill>
              </a:rPr>
              <a:t>Migration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54000" y="2497138"/>
            <a:ext cx="584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>
                <a:solidFill>
                  <a:schemeClr val="bg1"/>
                </a:solidFill>
              </a:rPr>
              <a:t>Environmental refugees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54000" y="3314700"/>
            <a:ext cx="4121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>
                <a:solidFill>
                  <a:schemeClr val="bg1"/>
                </a:solidFill>
              </a:rPr>
              <a:t>Reducing births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54000" y="4132263"/>
            <a:ext cx="4205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>
                <a:solidFill>
                  <a:schemeClr val="bg1"/>
                </a:solidFill>
              </a:rPr>
              <a:t>Family planning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54000" y="4949825"/>
            <a:ext cx="6081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>
                <a:solidFill>
                  <a:schemeClr val="bg1"/>
                </a:solidFill>
              </a:rPr>
              <a:t>Empowerment of women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54000" y="5767388"/>
            <a:ext cx="7677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>
                <a:solidFill>
                  <a:schemeClr val="bg1"/>
                </a:solidFill>
              </a:rPr>
              <a:t>Economic rewards and penalties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87654" y="0"/>
            <a:ext cx="215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OBJ 10.11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utoUpdateAnimBg="0"/>
      <p:bldP spid="9225" grpId="0" autoUpdateAnimBg="0"/>
      <p:bldP spid="9226" grpId="0" autoUpdateAnimBg="0"/>
      <p:bldP spid="9227" grpId="0" autoUpdateAnimBg="0"/>
      <p:bldP spid="9228" grpId="0" autoUpdateAnimBg="0"/>
      <p:bldP spid="922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/>
              <a:t>The Demographic Transition</a:t>
            </a: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0" y="1458913"/>
            <a:ext cx="9145588" cy="5346700"/>
            <a:chOff x="1" y="454"/>
            <a:chExt cx="5761" cy="3368"/>
          </a:xfrm>
        </p:grpSpPr>
        <p:pic>
          <p:nvPicPr>
            <p:cNvPr id="39941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9" y="1039"/>
              <a:ext cx="4745" cy="2182"/>
            </a:xfrm>
            <a:prstGeom prst="rect">
              <a:avLst/>
            </a:prstGeom>
            <a:noFill/>
          </p:spPr>
        </p:pic>
        <p:sp>
          <p:nvSpPr>
            <p:cNvPr id="39942" name="Text Box 6"/>
            <p:cNvSpPr txBox="1">
              <a:spLocks noChangeArrowheads="1"/>
            </p:cNvSpPr>
            <p:nvPr/>
          </p:nvSpPr>
          <p:spPr bwMode="auto">
            <a:xfrm>
              <a:off x="5364" y="3083"/>
              <a:ext cx="372" cy="212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>
                  <a:solidFill>
                    <a:schemeClr val="bg1"/>
                  </a:solidFill>
                  <a:latin typeface="Arial" charset="0"/>
                </a:rPr>
                <a:t>Low</a:t>
              </a:r>
            </a:p>
          </p:txBody>
        </p:sp>
        <p:sp>
          <p:nvSpPr>
            <p:cNvPr id="39943" name="Text Box 7"/>
            <p:cNvSpPr txBox="1">
              <a:spLocks noChangeArrowheads="1"/>
            </p:cNvSpPr>
            <p:nvPr/>
          </p:nvSpPr>
          <p:spPr bwMode="auto">
            <a:xfrm>
              <a:off x="5362" y="1003"/>
              <a:ext cx="400" cy="212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>
                  <a:solidFill>
                    <a:schemeClr val="bg1"/>
                  </a:solidFill>
                  <a:latin typeface="Arial" charset="0"/>
                </a:rPr>
                <a:t>High</a:t>
              </a:r>
            </a:p>
          </p:txBody>
        </p:sp>
        <p:sp>
          <p:nvSpPr>
            <p:cNvPr id="39944" name="Text Box 8"/>
            <p:cNvSpPr txBox="1">
              <a:spLocks noChangeArrowheads="1"/>
            </p:cNvSpPr>
            <p:nvPr/>
          </p:nvSpPr>
          <p:spPr bwMode="auto">
            <a:xfrm rot="-5400000">
              <a:off x="4755" y="2032"/>
              <a:ext cx="1575" cy="212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>
                  <a:solidFill>
                    <a:schemeClr val="bg1"/>
                  </a:solidFill>
                  <a:latin typeface="Arial" charset="0"/>
                </a:rPr>
                <a:t>Relative population size</a:t>
              </a:r>
            </a:p>
          </p:txBody>
        </p:sp>
        <p:sp>
          <p:nvSpPr>
            <p:cNvPr id="39945" name="Text Box 9"/>
            <p:cNvSpPr txBox="1">
              <a:spLocks noChangeArrowheads="1"/>
            </p:cNvSpPr>
            <p:nvPr/>
          </p:nvSpPr>
          <p:spPr bwMode="auto">
            <a:xfrm rot="-5400000">
              <a:off x="-729" y="1870"/>
              <a:ext cx="1796" cy="336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en-US" sz="1600">
                  <a:solidFill>
                    <a:schemeClr val="bg1"/>
                  </a:solidFill>
                  <a:latin typeface="Arial" charset="0"/>
                </a:rPr>
                <a:t>Birth rate and death rate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600">
                  <a:solidFill>
                    <a:schemeClr val="bg1"/>
                  </a:solidFill>
                  <a:latin typeface="Arial" charset="0"/>
                </a:rPr>
                <a:t>(number per 1,000 per year)</a:t>
              </a:r>
            </a:p>
          </p:txBody>
        </p:sp>
        <p:sp>
          <p:nvSpPr>
            <p:cNvPr id="39946" name="Text Box 10"/>
            <p:cNvSpPr txBox="1">
              <a:spLocks noChangeArrowheads="1"/>
            </p:cNvSpPr>
            <p:nvPr/>
          </p:nvSpPr>
          <p:spPr bwMode="auto">
            <a:xfrm>
              <a:off x="400" y="1059"/>
              <a:ext cx="258" cy="212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>
                  <a:solidFill>
                    <a:schemeClr val="bg1"/>
                  </a:solidFill>
                  <a:latin typeface="Arial" charset="0"/>
                </a:rPr>
                <a:t>80</a:t>
              </a:r>
            </a:p>
          </p:txBody>
        </p:sp>
        <p:sp>
          <p:nvSpPr>
            <p:cNvPr id="39947" name="Text Box 11"/>
            <p:cNvSpPr txBox="1">
              <a:spLocks noChangeArrowheads="1"/>
            </p:cNvSpPr>
            <p:nvPr/>
          </p:nvSpPr>
          <p:spPr bwMode="auto">
            <a:xfrm>
              <a:off x="400" y="1313"/>
              <a:ext cx="258" cy="212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>
                  <a:solidFill>
                    <a:schemeClr val="bg1"/>
                  </a:solidFill>
                  <a:latin typeface="Arial" charset="0"/>
                </a:rPr>
                <a:t>70</a:t>
              </a:r>
            </a:p>
          </p:txBody>
        </p:sp>
        <p:sp>
          <p:nvSpPr>
            <p:cNvPr id="39948" name="Text Box 12"/>
            <p:cNvSpPr txBox="1">
              <a:spLocks noChangeArrowheads="1"/>
            </p:cNvSpPr>
            <p:nvPr/>
          </p:nvSpPr>
          <p:spPr bwMode="auto">
            <a:xfrm>
              <a:off x="400" y="1567"/>
              <a:ext cx="258" cy="212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>
                  <a:solidFill>
                    <a:schemeClr val="bg1"/>
                  </a:solidFill>
                  <a:latin typeface="Arial" charset="0"/>
                </a:rPr>
                <a:t>60</a:t>
              </a:r>
            </a:p>
          </p:txBody>
        </p:sp>
        <p:sp>
          <p:nvSpPr>
            <p:cNvPr id="39949" name="Text Box 13"/>
            <p:cNvSpPr txBox="1">
              <a:spLocks noChangeArrowheads="1"/>
            </p:cNvSpPr>
            <p:nvPr/>
          </p:nvSpPr>
          <p:spPr bwMode="auto">
            <a:xfrm>
              <a:off x="400" y="1821"/>
              <a:ext cx="258" cy="212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>
                  <a:solidFill>
                    <a:schemeClr val="bg1"/>
                  </a:solidFill>
                  <a:latin typeface="Arial" charset="0"/>
                </a:rPr>
                <a:t>50</a:t>
              </a:r>
            </a:p>
          </p:txBody>
        </p:sp>
        <p:sp>
          <p:nvSpPr>
            <p:cNvPr id="39950" name="Text Box 14"/>
            <p:cNvSpPr txBox="1">
              <a:spLocks noChangeArrowheads="1"/>
            </p:cNvSpPr>
            <p:nvPr/>
          </p:nvSpPr>
          <p:spPr bwMode="auto">
            <a:xfrm>
              <a:off x="400" y="2075"/>
              <a:ext cx="258" cy="212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>
                  <a:solidFill>
                    <a:schemeClr val="bg1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39951" name="Text Box 15"/>
            <p:cNvSpPr txBox="1">
              <a:spLocks noChangeArrowheads="1"/>
            </p:cNvSpPr>
            <p:nvPr/>
          </p:nvSpPr>
          <p:spPr bwMode="auto">
            <a:xfrm>
              <a:off x="400" y="2329"/>
              <a:ext cx="258" cy="212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>
                  <a:solidFill>
                    <a:schemeClr val="bg1"/>
                  </a:solidFill>
                  <a:latin typeface="Arial" charset="0"/>
                </a:rPr>
                <a:t>30</a:t>
              </a:r>
            </a:p>
          </p:txBody>
        </p:sp>
        <p:sp>
          <p:nvSpPr>
            <p:cNvPr id="39952" name="Text Box 16"/>
            <p:cNvSpPr txBox="1">
              <a:spLocks noChangeArrowheads="1"/>
            </p:cNvSpPr>
            <p:nvPr/>
          </p:nvSpPr>
          <p:spPr bwMode="auto">
            <a:xfrm>
              <a:off x="400" y="2583"/>
              <a:ext cx="258" cy="212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>
                  <a:solidFill>
                    <a:schemeClr val="bg1"/>
                  </a:solidFill>
                  <a:latin typeface="Arial" charset="0"/>
                </a:rPr>
                <a:t>20</a:t>
              </a:r>
            </a:p>
          </p:txBody>
        </p:sp>
        <p:sp>
          <p:nvSpPr>
            <p:cNvPr id="39953" name="Text Box 17"/>
            <p:cNvSpPr txBox="1">
              <a:spLocks noChangeArrowheads="1"/>
            </p:cNvSpPr>
            <p:nvPr/>
          </p:nvSpPr>
          <p:spPr bwMode="auto">
            <a:xfrm>
              <a:off x="400" y="2837"/>
              <a:ext cx="258" cy="212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>
                  <a:solidFill>
                    <a:schemeClr val="bg1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39954" name="Text Box 18"/>
            <p:cNvSpPr txBox="1">
              <a:spLocks noChangeArrowheads="1"/>
            </p:cNvSpPr>
            <p:nvPr/>
          </p:nvSpPr>
          <p:spPr bwMode="auto">
            <a:xfrm>
              <a:off x="467" y="3091"/>
              <a:ext cx="187" cy="212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>
                  <a:solidFill>
                    <a:schemeClr val="bg1"/>
                  </a:solidFill>
                  <a:latin typeface="Arial" charset="0"/>
                </a:rPr>
                <a:t>0</a:t>
              </a:r>
            </a:p>
          </p:txBody>
        </p:sp>
        <p:grpSp>
          <p:nvGrpSpPr>
            <p:cNvPr id="39955" name="Group 19"/>
            <p:cNvGrpSpPr>
              <a:grpSpLocks/>
            </p:cNvGrpSpPr>
            <p:nvPr/>
          </p:nvGrpSpPr>
          <p:grpSpPr bwMode="auto">
            <a:xfrm>
              <a:off x="648" y="808"/>
              <a:ext cx="4656" cy="368"/>
              <a:chOff x="648" y="808"/>
              <a:chExt cx="4656" cy="368"/>
            </a:xfrm>
          </p:grpSpPr>
          <p:grpSp>
            <p:nvGrpSpPr>
              <p:cNvPr id="39956" name="Group 20"/>
              <p:cNvGrpSpPr>
                <a:grpSpLocks/>
              </p:cNvGrpSpPr>
              <p:nvPr/>
            </p:nvGrpSpPr>
            <p:grpSpPr bwMode="auto">
              <a:xfrm>
                <a:off x="648" y="960"/>
                <a:ext cx="4656" cy="216"/>
                <a:chOff x="648" y="960"/>
                <a:chExt cx="4656" cy="216"/>
              </a:xfrm>
            </p:grpSpPr>
            <p:sp>
              <p:nvSpPr>
                <p:cNvPr id="39957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648" y="960"/>
                  <a:ext cx="0" cy="21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med" len="lg"/>
                  <a:tailEnd type="none" w="med" len="lg"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58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288" y="960"/>
                  <a:ext cx="0" cy="21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med" len="lg"/>
                  <a:tailEnd type="none" w="med" len="lg"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59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3384" y="960"/>
                  <a:ext cx="0" cy="21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med" len="lg"/>
                  <a:tailEnd type="none" w="med" len="lg"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60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4000" y="960"/>
                  <a:ext cx="0" cy="21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med" len="lg"/>
                  <a:tailEnd type="none" w="med" len="lg"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61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5304" y="960"/>
                  <a:ext cx="0" cy="21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med" len="lg"/>
                  <a:tailEnd type="none" w="med" len="lg"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62" name="Line 26"/>
                <p:cNvSpPr>
                  <a:spLocks noChangeShapeType="1"/>
                </p:cNvSpPr>
                <p:nvPr/>
              </p:nvSpPr>
              <p:spPr bwMode="auto">
                <a:xfrm>
                  <a:off x="648" y="960"/>
                  <a:ext cx="465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med" len="lg"/>
                  <a:tailEnd type="none" w="med" len="lg"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963" name="Line 27"/>
              <p:cNvSpPr>
                <a:spLocks noChangeShapeType="1"/>
              </p:cNvSpPr>
              <p:nvPr/>
            </p:nvSpPr>
            <p:spPr bwMode="auto">
              <a:xfrm flipV="1">
                <a:off x="952" y="808"/>
                <a:ext cx="0" cy="15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med" len="lg"/>
                <a:tailEnd type="none" w="med" len="lg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4" name="Line 28"/>
              <p:cNvSpPr>
                <a:spLocks noChangeShapeType="1"/>
              </p:cNvSpPr>
              <p:nvPr/>
            </p:nvSpPr>
            <p:spPr bwMode="auto">
              <a:xfrm flipV="1">
                <a:off x="2280" y="808"/>
                <a:ext cx="0" cy="15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med" len="lg"/>
                <a:tailEnd type="none" w="med" len="lg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5" name="Line 29"/>
              <p:cNvSpPr>
                <a:spLocks noChangeShapeType="1"/>
              </p:cNvSpPr>
              <p:nvPr/>
            </p:nvSpPr>
            <p:spPr bwMode="auto">
              <a:xfrm flipV="1">
                <a:off x="3688" y="808"/>
                <a:ext cx="0" cy="15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med" len="lg"/>
                <a:tailEnd type="none" w="med" len="lg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6" name="Line 30"/>
              <p:cNvSpPr>
                <a:spLocks noChangeShapeType="1"/>
              </p:cNvSpPr>
              <p:nvPr/>
            </p:nvSpPr>
            <p:spPr bwMode="auto">
              <a:xfrm flipV="1">
                <a:off x="4640" y="808"/>
                <a:ext cx="0" cy="15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med" len="lg"/>
                <a:tailEnd type="none" w="med" len="lg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967" name="Text Box 31"/>
            <p:cNvSpPr txBox="1">
              <a:spLocks noChangeArrowheads="1"/>
            </p:cNvSpPr>
            <p:nvPr/>
          </p:nvSpPr>
          <p:spPr bwMode="auto">
            <a:xfrm>
              <a:off x="498" y="454"/>
              <a:ext cx="899" cy="366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>
                  <a:solidFill>
                    <a:schemeClr val="bg1"/>
                  </a:solidFill>
                  <a:latin typeface="Arial" charset="0"/>
                </a:rPr>
                <a:t>Stage 1</a:t>
              </a:r>
            </a:p>
            <a:p>
              <a:pPr algn="ctr"/>
              <a:r>
                <a:rPr lang="en-US" altLang="en-US" sz="1600">
                  <a:solidFill>
                    <a:schemeClr val="bg1"/>
                  </a:solidFill>
                  <a:latin typeface="Arial" charset="0"/>
                </a:rPr>
                <a:t>Preindustrial</a:t>
              </a:r>
            </a:p>
          </p:txBody>
        </p:sp>
        <p:sp>
          <p:nvSpPr>
            <p:cNvPr id="39968" name="Text Box 32"/>
            <p:cNvSpPr txBox="1">
              <a:spLocks noChangeArrowheads="1"/>
            </p:cNvSpPr>
            <p:nvPr/>
          </p:nvSpPr>
          <p:spPr bwMode="auto">
            <a:xfrm>
              <a:off x="1763" y="454"/>
              <a:ext cx="1041" cy="366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>
                  <a:solidFill>
                    <a:schemeClr val="bg1"/>
                  </a:solidFill>
                  <a:latin typeface="Arial" charset="0"/>
                </a:rPr>
                <a:t>Stage 2</a:t>
              </a:r>
            </a:p>
            <a:p>
              <a:pPr algn="ctr"/>
              <a:r>
                <a:rPr lang="en-US" altLang="en-US" sz="1600">
                  <a:solidFill>
                    <a:schemeClr val="bg1"/>
                  </a:solidFill>
                  <a:latin typeface="Arial" charset="0"/>
                </a:rPr>
                <a:t>Transindustrial</a:t>
              </a:r>
            </a:p>
          </p:txBody>
        </p:sp>
        <p:sp>
          <p:nvSpPr>
            <p:cNvPr id="39969" name="Text Box 33"/>
            <p:cNvSpPr txBox="1">
              <a:spLocks noChangeArrowheads="1"/>
            </p:cNvSpPr>
            <p:nvPr/>
          </p:nvSpPr>
          <p:spPr bwMode="auto">
            <a:xfrm>
              <a:off x="3345" y="454"/>
              <a:ext cx="693" cy="366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>
                  <a:solidFill>
                    <a:schemeClr val="bg1"/>
                  </a:solidFill>
                  <a:latin typeface="Arial" charset="0"/>
                </a:rPr>
                <a:t>Stage 3</a:t>
              </a:r>
            </a:p>
            <a:p>
              <a:pPr algn="ctr"/>
              <a:r>
                <a:rPr lang="en-US" altLang="en-US" sz="1600">
                  <a:solidFill>
                    <a:schemeClr val="bg1"/>
                  </a:solidFill>
                  <a:latin typeface="Arial" charset="0"/>
                </a:rPr>
                <a:t>Industrial</a:t>
              </a:r>
            </a:p>
          </p:txBody>
        </p:sp>
        <p:sp>
          <p:nvSpPr>
            <p:cNvPr id="39970" name="Text Box 34"/>
            <p:cNvSpPr txBox="1">
              <a:spLocks noChangeArrowheads="1"/>
            </p:cNvSpPr>
            <p:nvPr/>
          </p:nvSpPr>
          <p:spPr bwMode="auto">
            <a:xfrm>
              <a:off x="4151" y="454"/>
              <a:ext cx="970" cy="366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>
                  <a:solidFill>
                    <a:schemeClr val="bg1"/>
                  </a:solidFill>
                  <a:latin typeface="Arial" charset="0"/>
                </a:rPr>
                <a:t>Stage 4</a:t>
              </a:r>
            </a:p>
            <a:p>
              <a:pPr algn="ctr"/>
              <a:r>
                <a:rPr lang="en-US" altLang="en-US" sz="1600">
                  <a:solidFill>
                    <a:schemeClr val="bg1"/>
                  </a:solidFill>
                  <a:latin typeface="Arial" charset="0"/>
                </a:rPr>
                <a:t>Postindustrial</a:t>
              </a:r>
            </a:p>
          </p:txBody>
        </p:sp>
        <p:sp>
          <p:nvSpPr>
            <p:cNvPr id="39971" name="Text Box 35"/>
            <p:cNvSpPr txBox="1">
              <a:spLocks noChangeArrowheads="1"/>
            </p:cNvSpPr>
            <p:nvPr/>
          </p:nvSpPr>
          <p:spPr bwMode="auto">
            <a:xfrm>
              <a:off x="588" y="3240"/>
              <a:ext cx="684" cy="28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en-US" sz="1300">
                  <a:solidFill>
                    <a:schemeClr val="bg1"/>
                  </a:solidFill>
                  <a:latin typeface="Arial" charset="0"/>
                </a:rPr>
                <a:t>Low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300">
                  <a:solidFill>
                    <a:schemeClr val="bg1"/>
                  </a:solidFill>
                  <a:latin typeface="Arial" charset="0"/>
                </a:rPr>
                <a:t>growth rate</a:t>
              </a:r>
              <a:endParaRPr lang="en-US" altLang="en-US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9972" name="Text Box 36"/>
            <p:cNvSpPr txBox="1">
              <a:spLocks noChangeArrowheads="1"/>
            </p:cNvSpPr>
            <p:nvPr/>
          </p:nvSpPr>
          <p:spPr bwMode="auto">
            <a:xfrm>
              <a:off x="1177" y="3240"/>
              <a:ext cx="1032" cy="28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en-US" sz="1300">
                  <a:solidFill>
                    <a:schemeClr val="bg1"/>
                  </a:solidFill>
                  <a:latin typeface="Arial" charset="0"/>
                </a:rPr>
                <a:t>Increasing Growth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300">
                  <a:solidFill>
                    <a:schemeClr val="bg1"/>
                  </a:solidFill>
                  <a:latin typeface="Arial" charset="0"/>
                </a:rPr>
                <a:t>growth rate</a:t>
              </a:r>
              <a:endParaRPr lang="en-US" altLang="en-US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9973" name="Text Box 37"/>
            <p:cNvSpPr txBox="1">
              <a:spLocks noChangeArrowheads="1"/>
            </p:cNvSpPr>
            <p:nvPr/>
          </p:nvSpPr>
          <p:spPr bwMode="auto">
            <a:xfrm>
              <a:off x="2113" y="3240"/>
              <a:ext cx="684" cy="28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en-US" sz="1300">
                  <a:solidFill>
                    <a:schemeClr val="bg1"/>
                  </a:solidFill>
                  <a:latin typeface="Arial" charset="0"/>
                </a:rPr>
                <a:t>Very high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300">
                  <a:solidFill>
                    <a:schemeClr val="bg1"/>
                  </a:solidFill>
                  <a:latin typeface="Arial" charset="0"/>
                </a:rPr>
                <a:t>growth rate</a:t>
              </a:r>
              <a:endParaRPr lang="en-US" altLang="en-US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9974" name="Text Box 38"/>
            <p:cNvSpPr txBox="1">
              <a:spLocks noChangeArrowheads="1"/>
            </p:cNvSpPr>
            <p:nvPr/>
          </p:nvSpPr>
          <p:spPr bwMode="auto">
            <a:xfrm>
              <a:off x="2729" y="3240"/>
              <a:ext cx="684" cy="28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en-US" sz="1300">
                  <a:solidFill>
                    <a:schemeClr val="bg1"/>
                  </a:solidFill>
                  <a:latin typeface="Arial" charset="0"/>
                </a:rPr>
                <a:t>Decreasing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300">
                  <a:solidFill>
                    <a:schemeClr val="bg1"/>
                  </a:solidFill>
                  <a:latin typeface="Arial" charset="0"/>
                </a:rPr>
                <a:t>growth rate</a:t>
              </a:r>
              <a:endParaRPr lang="en-US" altLang="en-US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9975" name="Text Box 39"/>
            <p:cNvSpPr txBox="1">
              <a:spLocks noChangeArrowheads="1"/>
            </p:cNvSpPr>
            <p:nvPr/>
          </p:nvSpPr>
          <p:spPr bwMode="auto">
            <a:xfrm>
              <a:off x="3346" y="3240"/>
              <a:ext cx="684" cy="28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en-US" sz="1300">
                  <a:solidFill>
                    <a:schemeClr val="bg1"/>
                  </a:solidFill>
                  <a:latin typeface="Arial" charset="0"/>
                </a:rPr>
                <a:t>Low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300">
                  <a:solidFill>
                    <a:schemeClr val="bg1"/>
                  </a:solidFill>
                  <a:latin typeface="Arial" charset="0"/>
                </a:rPr>
                <a:t>growth rate</a:t>
              </a:r>
              <a:endParaRPr lang="en-US" altLang="en-US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9976" name="Text Box 40"/>
            <p:cNvSpPr txBox="1">
              <a:spLocks noChangeArrowheads="1"/>
            </p:cNvSpPr>
            <p:nvPr/>
          </p:nvSpPr>
          <p:spPr bwMode="auto">
            <a:xfrm>
              <a:off x="3970" y="3240"/>
              <a:ext cx="684" cy="28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en-US" sz="1300">
                  <a:solidFill>
                    <a:schemeClr val="bg1"/>
                  </a:solidFill>
                  <a:latin typeface="Arial" charset="0"/>
                </a:rPr>
                <a:t>Zero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300">
                  <a:solidFill>
                    <a:schemeClr val="bg1"/>
                  </a:solidFill>
                  <a:latin typeface="Arial" charset="0"/>
                </a:rPr>
                <a:t>growth rate</a:t>
              </a:r>
              <a:endParaRPr lang="en-US" altLang="en-US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9977" name="Text Box 41"/>
            <p:cNvSpPr txBox="1">
              <a:spLocks noChangeArrowheads="1"/>
            </p:cNvSpPr>
            <p:nvPr/>
          </p:nvSpPr>
          <p:spPr bwMode="auto">
            <a:xfrm>
              <a:off x="4658" y="3240"/>
              <a:ext cx="684" cy="28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en-US" sz="1300">
                  <a:solidFill>
                    <a:schemeClr val="bg1"/>
                  </a:solidFill>
                  <a:latin typeface="Arial" charset="0"/>
                </a:rPr>
                <a:t>Negative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300">
                  <a:solidFill>
                    <a:schemeClr val="bg1"/>
                  </a:solidFill>
                  <a:latin typeface="Arial" charset="0"/>
                </a:rPr>
                <a:t>growth rate</a:t>
              </a:r>
              <a:endParaRPr lang="en-US" altLang="en-US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9978" name="Text Box 42"/>
            <p:cNvSpPr txBox="1">
              <a:spLocks noChangeArrowheads="1"/>
            </p:cNvSpPr>
            <p:nvPr/>
          </p:nvSpPr>
          <p:spPr bwMode="auto">
            <a:xfrm>
              <a:off x="1388" y="1718"/>
              <a:ext cx="686" cy="212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>
                  <a:latin typeface="Arial" charset="0"/>
                </a:rPr>
                <a:t>Birth rate</a:t>
              </a:r>
            </a:p>
          </p:txBody>
        </p:sp>
        <p:sp>
          <p:nvSpPr>
            <p:cNvPr id="39979" name="Line 43"/>
            <p:cNvSpPr>
              <a:spLocks noChangeShapeType="1"/>
            </p:cNvSpPr>
            <p:nvPr/>
          </p:nvSpPr>
          <p:spPr bwMode="auto">
            <a:xfrm>
              <a:off x="1730" y="1936"/>
              <a:ext cx="0" cy="2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triangl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0" name="Text Box 44"/>
            <p:cNvSpPr txBox="1">
              <a:spLocks noChangeArrowheads="1"/>
            </p:cNvSpPr>
            <p:nvPr/>
          </p:nvSpPr>
          <p:spPr bwMode="auto">
            <a:xfrm>
              <a:off x="1937" y="2990"/>
              <a:ext cx="1112" cy="212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>
                  <a:latin typeface="Arial" charset="0"/>
                </a:rPr>
                <a:t>Total population</a:t>
              </a:r>
            </a:p>
          </p:txBody>
        </p:sp>
        <p:sp>
          <p:nvSpPr>
            <p:cNvPr id="39981" name="Line 45"/>
            <p:cNvSpPr>
              <a:spLocks noChangeShapeType="1"/>
            </p:cNvSpPr>
            <p:nvPr/>
          </p:nvSpPr>
          <p:spPr bwMode="auto">
            <a:xfrm flipH="1" flipV="1">
              <a:off x="1720" y="2992"/>
              <a:ext cx="304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triangl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2" name="Line 46"/>
            <p:cNvSpPr>
              <a:spLocks noChangeShapeType="1"/>
            </p:cNvSpPr>
            <p:nvPr/>
          </p:nvSpPr>
          <p:spPr bwMode="auto">
            <a:xfrm>
              <a:off x="2779" y="2632"/>
              <a:ext cx="0" cy="2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triangl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3" name="Text Box 47"/>
            <p:cNvSpPr txBox="1">
              <a:spLocks noChangeArrowheads="1"/>
            </p:cNvSpPr>
            <p:nvPr/>
          </p:nvSpPr>
          <p:spPr bwMode="auto">
            <a:xfrm>
              <a:off x="2408" y="2374"/>
              <a:ext cx="742" cy="212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>
                  <a:latin typeface="Arial" charset="0"/>
                </a:rPr>
                <a:t>Death rate</a:t>
              </a:r>
            </a:p>
          </p:txBody>
        </p:sp>
        <p:sp>
          <p:nvSpPr>
            <p:cNvPr id="39984" name="Text Box 48"/>
            <p:cNvSpPr txBox="1">
              <a:spLocks noChangeArrowheads="1"/>
            </p:cNvSpPr>
            <p:nvPr/>
          </p:nvSpPr>
          <p:spPr bwMode="auto">
            <a:xfrm>
              <a:off x="2606" y="3591"/>
              <a:ext cx="452" cy="231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>
                  <a:solidFill>
                    <a:schemeClr val="bg1"/>
                  </a:solidFill>
                  <a:latin typeface="Arial" charset="0"/>
                </a:rPr>
                <a:t>Time</a:t>
              </a:r>
              <a:endParaRPr lang="en-US" altLang="en-US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9985" name="Line 49"/>
            <p:cNvSpPr>
              <a:spLocks noChangeShapeType="1"/>
            </p:cNvSpPr>
            <p:nvPr/>
          </p:nvSpPr>
          <p:spPr bwMode="auto">
            <a:xfrm flipH="1">
              <a:off x="656" y="3712"/>
              <a:ext cx="195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none" w="med" len="lg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6" name="Line 50"/>
            <p:cNvSpPr>
              <a:spLocks noChangeShapeType="1"/>
            </p:cNvSpPr>
            <p:nvPr/>
          </p:nvSpPr>
          <p:spPr bwMode="auto">
            <a:xfrm>
              <a:off x="3056" y="3712"/>
              <a:ext cx="224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none" w="med" len="lg"/>
              <a:tailEnd type="triangl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87" name="Text Box 51"/>
          <p:cNvSpPr txBox="1">
            <a:spLocks noChangeArrowheads="1"/>
          </p:cNvSpPr>
          <p:nvPr/>
        </p:nvSpPr>
        <p:spPr bwMode="auto">
          <a:xfrm>
            <a:off x="7593013" y="1166813"/>
            <a:ext cx="1550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chemeClr val="bg1"/>
                </a:solidFill>
                <a:latin typeface="Arial" charset="0"/>
              </a:rPr>
              <a:t>Fig. 10-20 p. 189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00801" y="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OBJ 10.12,13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6363"/>
          </a:xfrm>
          <a:noFill/>
          <a:ln/>
        </p:spPr>
        <p:txBody>
          <a:bodyPr/>
          <a:lstStyle/>
          <a:p>
            <a:r>
              <a:rPr lang="en-US" altLang="en-US" sz="4000"/>
              <a:t>Case Study:  Slowing Population Growth in India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0" y="1376363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66725" y="2600325"/>
            <a:ext cx="3724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>
                <a:solidFill>
                  <a:schemeClr val="bg1"/>
                </a:solidFill>
              </a:rPr>
              <a:t>Poor planning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66725" y="3325813"/>
            <a:ext cx="6094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>
                <a:solidFill>
                  <a:schemeClr val="bg1"/>
                </a:solidFill>
              </a:rPr>
              <a:t>Bureaucratic inefficiency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66725" y="4052888"/>
            <a:ext cx="5222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>
                <a:solidFill>
                  <a:schemeClr val="bg1"/>
                </a:solidFill>
              </a:rPr>
              <a:t>Low status of women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66725" y="4778375"/>
            <a:ext cx="4287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>
                <a:solidFill>
                  <a:schemeClr val="bg1"/>
                </a:solidFill>
              </a:rPr>
              <a:t>Extreme poverty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66725" y="5505450"/>
            <a:ext cx="4106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>
                <a:solidFill>
                  <a:schemeClr val="bg1"/>
                </a:solidFill>
              </a:rPr>
              <a:t>Lack of support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01625" y="1682750"/>
            <a:ext cx="7161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u="sng">
                <a:solidFill>
                  <a:schemeClr val="bg1"/>
                </a:solidFill>
              </a:rPr>
              <a:t>Generally disappointing results: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utoUpdateAnimBg="0"/>
      <p:bldP spid="10247" grpId="0" autoUpdateAnimBg="0"/>
      <p:bldP spid="10248" grpId="0" autoUpdateAnimBg="0"/>
      <p:bldP spid="10249" grpId="0" autoUpdateAnimBg="0"/>
      <p:bldP spid="1025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7950"/>
          </a:xfrm>
          <a:noFill/>
          <a:ln/>
        </p:spPr>
        <p:txBody>
          <a:bodyPr/>
          <a:lstStyle/>
          <a:p>
            <a:r>
              <a:rPr lang="en-US" altLang="en-US" sz="4000"/>
              <a:t>Case Study:  Slowing Population Growth in China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0" y="137795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28638" y="1706563"/>
            <a:ext cx="5051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>
                <a:solidFill>
                  <a:schemeClr val="bg1"/>
                </a:solidFill>
              </a:rPr>
              <a:t>Economic incentives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68325" y="2513013"/>
            <a:ext cx="4497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>
                <a:solidFill>
                  <a:schemeClr val="bg1"/>
                </a:solidFill>
              </a:rPr>
              <a:t>Free medical care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47688" y="3443288"/>
            <a:ext cx="5502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>
                <a:solidFill>
                  <a:schemeClr val="bg1"/>
                </a:solidFill>
              </a:rPr>
              <a:t>Preferential treatment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06413" y="5265738"/>
            <a:ext cx="6602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>
                <a:solidFill>
                  <a:schemeClr val="bg1"/>
                </a:solidFill>
              </a:rPr>
              <a:t>Very intrusive and coercive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27050" y="4389438"/>
            <a:ext cx="5221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>
                <a:solidFill>
                  <a:schemeClr val="bg1"/>
                </a:solidFill>
              </a:rPr>
              <a:t>Locally administered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utoUpdateAnimBg="0"/>
      <p:bldP spid="11273" grpId="0" autoUpdateAnimBg="0"/>
      <p:bldP spid="11274" grpId="0" autoUpdateAnimBg="0"/>
      <p:bldP spid="11275" grpId="0" autoUpdateAnimBg="0"/>
      <p:bldP spid="1127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/>
              <a:t>Key Concepts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34963" y="1949450"/>
            <a:ext cx="8456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 sz="3600">
                <a:solidFill>
                  <a:schemeClr val="bg1"/>
                </a:solidFill>
              </a:rPr>
              <a:t>Factors affecting human population size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34963" y="4576763"/>
            <a:ext cx="6348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 sz="3600">
                <a:solidFill>
                  <a:schemeClr val="bg1"/>
                </a:solidFill>
              </a:rPr>
              <a:t>Managing population growth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34963" y="3262313"/>
            <a:ext cx="6272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 sz="3600">
                <a:solidFill>
                  <a:schemeClr val="bg1"/>
                </a:solidFill>
              </a:rPr>
              <a:t>Human population problems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52" grpId="0" autoUpdateAnimBg="0"/>
      <p:bldP spid="615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4000"/>
              <a:t>Cutting Global Population Growth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63613" y="1458913"/>
            <a:ext cx="3486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 sz="3200">
                <a:solidFill>
                  <a:schemeClr val="bg1"/>
                </a:solidFill>
              </a:rPr>
              <a:t>Family planning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987425" y="5154613"/>
            <a:ext cx="33543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 sz="3200">
                <a:solidFill>
                  <a:schemeClr val="bg1"/>
                </a:solidFill>
              </a:rPr>
              <a:t>Reduce poverty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904875" y="2936875"/>
            <a:ext cx="5464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 sz="3200">
                <a:solidFill>
                  <a:schemeClr val="bg1"/>
                </a:solidFill>
              </a:rPr>
              <a:t>Elevate the status of women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935038" y="2222500"/>
            <a:ext cx="4156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 sz="3200">
                <a:solidFill>
                  <a:schemeClr val="bg1"/>
                </a:solidFill>
              </a:rPr>
              <a:t>Improve health care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965200" y="3673475"/>
            <a:ext cx="3897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 sz="3200">
                <a:solidFill>
                  <a:schemeClr val="bg1"/>
                </a:solidFill>
              </a:rPr>
              <a:t>Increase education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995363" y="4395788"/>
            <a:ext cx="5000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 sz="3200">
                <a:solidFill>
                  <a:schemeClr val="bg1"/>
                </a:solidFill>
              </a:rPr>
              <a:t>Involve men in parenting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004888" y="5897563"/>
            <a:ext cx="3024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 sz="3200">
                <a:solidFill>
                  <a:schemeClr val="bg1"/>
                </a:solidFill>
              </a:rPr>
              <a:t>Sustainability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  <p:bldP spid="12294" grpId="0" autoUpdateAnimBg="0"/>
      <p:bldP spid="12295" grpId="0" autoUpdateAnimBg="0"/>
      <p:bldP spid="12296" grpId="0" autoUpdateAnimBg="0"/>
      <p:bldP spid="12297" grpId="0" autoUpdateAnimBg="0"/>
      <p:bldP spid="12299" grpId="0" autoUpdateAnimBg="0"/>
      <p:bldP spid="1230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Thailand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414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hlink"/>
                </a:solidFill>
              </a:rPr>
              <a:t>1971 Policy to reduce population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	- Before: 3.2% GR, avg. family: 6.4 children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	- After (1986): 1.6% GR, avg. family: 1.7 children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hlink"/>
                </a:solidFill>
              </a:rPr>
              <a:t>Programs initiated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hlink"/>
                </a:solidFill>
              </a:rPr>
              <a:t>Government supported family planning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hlink"/>
                </a:solidFill>
              </a:rPr>
              <a:t>High literacy rate among women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hlink"/>
                </a:solidFill>
              </a:rPr>
              <a:t>Increased economic role  &amp; advances for women’s rights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hlink"/>
                </a:solidFill>
              </a:rPr>
              <a:t>Better health care for women &amp; children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hlink"/>
                </a:solidFill>
              </a:rPr>
              <a:t>Population and Community Development Association (PCDA)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hlink"/>
                </a:solidFill>
              </a:rPr>
              <a:t>Non profit organization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hlink"/>
                </a:solidFill>
              </a:rPr>
              <a:t>Helped government by supporting programs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hlink"/>
                </a:solidFill>
              </a:rPr>
              <a:t>Handed out contraceptives at festivals, movies, traffic jams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hlink"/>
                </a:solidFill>
              </a:rPr>
              <a:t>Developed ads &amp; witty songs </a:t>
            </a:r>
            <a:endParaRPr lang="en-US"/>
          </a:p>
        </p:txBody>
      </p:sp>
      <p:pic>
        <p:nvPicPr>
          <p:cNvPr id="59397" name="Picture 5" descr="nkhoneym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2955925"/>
            <a:ext cx="2508250" cy="3340100"/>
          </a:xfrm>
          <a:prstGeom prst="rect">
            <a:avLst/>
          </a:prstGeom>
          <a:noFill/>
        </p:spPr>
      </p:pic>
      <p:pic>
        <p:nvPicPr>
          <p:cNvPr id="59399" name="Picture 7" descr="background_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6238" y="1150938"/>
            <a:ext cx="1000125" cy="138112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6363"/>
          </a:xfrm>
          <a:noFill/>
          <a:ln/>
        </p:spPr>
        <p:txBody>
          <a:bodyPr/>
          <a:lstStyle/>
          <a:p>
            <a:r>
              <a:rPr lang="en-US" altLang="en-US" sz="4000"/>
              <a:t>Factors Affecting Human   Population Size</a:t>
            </a: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0" y="1376363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12725" y="1668463"/>
            <a:ext cx="6675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>
                <a:solidFill>
                  <a:schemeClr val="bg1"/>
                </a:solidFill>
              </a:rPr>
              <a:t>Population change equation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66700" y="3630613"/>
            <a:ext cx="73485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>
                <a:solidFill>
                  <a:schemeClr val="bg1"/>
                </a:solidFill>
              </a:rPr>
              <a:t>Crude birth rate (CBR)</a:t>
            </a:r>
          </a:p>
          <a:p>
            <a:pPr marL="617538" lvl="1">
              <a:buClr>
                <a:srgbClr val="EAEAEA"/>
              </a:buClr>
              <a:buFont typeface="Wingdings" pitchFamily="2" charset="2"/>
              <a:buNone/>
            </a:pPr>
            <a:r>
              <a:rPr lang="en-US" sz="2000">
                <a:solidFill>
                  <a:schemeClr val="bg1"/>
                </a:solidFill>
              </a:rPr>
              <a:t>- # live births per 1000 people in a population in a given year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49238" y="4578350"/>
            <a:ext cx="7385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>
                <a:solidFill>
                  <a:schemeClr val="bg1"/>
                </a:solidFill>
              </a:rPr>
              <a:t>Crude death rate (CDR)</a:t>
            </a:r>
          </a:p>
          <a:p>
            <a:pPr marL="449263" indent="-449263">
              <a:buClr>
                <a:srgbClr val="EAEAEA"/>
              </a:buClr>
              <a:buFont typeface="Wingdings" pitchFamily="2" charset="2"/>
              <a:buNone/>
            </a:pPr>
            <a:r>
              <a:rPr lang="en-US" sz="2000">
                <a:solidFill>
                  <a:schemeClr val="bg1"/>
                </a:solidFill>
              </a:rPr>
              <a:t>	- - # live deaths per 1000 people in a population in a given year</a:t>
            </a:r>
          </a:p>
        </p:txBody>
      </p:sp>
      <p:grpSp>
        <p:nvGrpSpPr>
          <p:cNvPr id="7184" name="Group 16"/>
          <p:cNvGrpSpPr>
            <a:grpSpLocks/>
          </p:cNvGrpSpPr>
          <p:nvPr/>
        </p:nvGrpSpPr>
        <p:grpSpPr bwMode="auto">
          <a:xfrm>
            <a:off x="209550" y="2527300"/>
            <a:ext cx="8724900" cy="822325"/>
            <a:chOff x="180" y="1491"/>
            <a:chExt cx="5496" cy="518"/>
          </a:xfrm>
        </p:grpSpPr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180" y="1491"/>
              <a:ext cx="101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FFFF00"/>
                  </a:solidFill>
                </a:rPr>
                <a:t>Population</a:t>
              </a:r>
            </a:p>
            <a:p>
              <a:pPr algn="ctr"/>
              <a:r>
                <a:rPr lang="en-US" sz="2400">
                  <a:solidFill>
                    <a:srgbClr val="FFFF00"/>
                  </a:solidFill>
                </a:rPr>
                <a:t>Change</a:t>
              </a:r>
            </a:p>
          </p:txBody>
        </p:sp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1267" y="1530"/>
              <a:ext cx="29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=</a:t>
              </a:r>
            </a:p>
          </p:txBody>
        </p:sp>
        <p:sp>
          <p:nvSpPr>
            <p:cNvPr id="7183" name="Text Box 15"/>
            <p:cNvSpPr txBox="1">
              <a:spLocks noChangeArrowheads="1"/>
            </p:cNvSpPr>
            <p:nvPr/>
          </p:nvSpPr>
          <p:spPr bwMode="auto">
            <a:xfrm>
              <a:off x="1641" y="1607"/>
              <a:ext cx="40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</a:rPr>
                <a:t>(Births + Immigration) – (Deaths + Emigration)</a:t>
              </a:r>
            </a:p>
          </p:txBody>
        </p:sp>
      </p:grp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2506663" y="5686425"/>
            <a:ext cx="4341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Refer to Figure 10-3, p. 177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38030" y="0"/>
            <a:ext cx="170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OBJ 10.1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177" grpId="0" autoUpdateAnimBg="0"/>
      <p:bldP spid="717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 CBR and CDR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4063" y="1009650"/>
            <a:ext cx="4930775" cy="520858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/>
              <a:t>Describing Population Changes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Ø"/>
            </a:pPr>
            <a:r>
              <a:rPr lang="en-US" altLang="en-US" sz="3600">
                <a:solidFill>
                  <a:schemeClr val="bg1"/>
                </a:solidFill>
              </a:rPr>
              <a:t>Doubling Times</a:t>
            </a:r>
          </a:p>
          <a:p>
            <a:pPr>
              <a:buFont typeface="Wingdings" pitchFamily="2" charset="2"/>
              <a:buNone/>
            </a:pPr>
            <a:r>
              <a:rPr lang="en-US" altLang="en-US" sz="2400">
                <a:solidFill>
                  <a:schemeClr val="bg1"/>
                </a:solidFill>
              </a:rPr>
              <a:t>	- time (years) for a pop. Growing at a specified rate to double in size</a:t>
            </a:r>
          </a:p>
          <a:p>
            <a:pPr>
              <a:buFont typeface="Wingdings" pitchFamily="2" charset="2"/>
              <a:buNone/>
            </a:pPr>
            <a:endParaRPr lang="en-US" altLang="en-US" sz="240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3600">
                <a:solidFill>
                  <a:schemeClr val="bg1"/>
                </a:solidFill>
              </a:rPr>
              <a:t>“Rule of 70”</a:t>
            </a:r>
          </a:p>
          <a:p>
            <a:pPr>
              <a:buFont typeface="Wingdings" pitchFamily="2" charset="2"/>
              <a:buChar char="Ø"/>
            </a:pPr>
            <a:endParaRPr lang="en-US" altLang="en-US" sz="360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en-US" sz="3600">
                <a:solidFill>
                  <a:schemeClr val="bg1"/>
                </a:solidFill>
              </a:rPr>
              <a:t>	</a:t>
            </a:r>
            <a:r>
              <a:rPr lang="en-US" altLang="en-US" sz="2400">
                <a:solidFill>
                  <a:schemeClr val="bg1"/>
                </a:solidFill>
              </a:rPr>
              <a:t>- 	- EX: 2004 world’s pop. growth rate 1.2%</a:t>
            </a:r>
          </a:p>
          <a:p>
            <a:pPr>
              <a:buFont typeface="Wingdings" pitchFamily="2" charset="2"/>
              <a:buNone/>
            </a:pPr>
            <a:r>
              <a:rPr lang="en-US" altLang="en-US" sz="2400">
                <a:solidFill>
                  <a:schemeClr val="bg1"/>
                </a:solidFill>
              </a:rPr>
              <a:t>		doubling time = 70/1.2= 56 years</a:t>
            </a:r>
          </a:p>
          <a:p>
            <a:pPr>
              <a:buFont typeface="Wingdings" pitchFamily="2" charset="2"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pic>
        <p:nvPicPr>
          <p:cNvPr id="41989" name="Picture 5" descr="rule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0088" y="2987675"/>
            <a:ext cx="3333750" cy="18573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438030" y="0"/>
            <a:ext cx="170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OBJ 10.3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FERTILITY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219200"/>
            <a:ext cx="8229600" cy="2590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Ø"/>
            </a:pPr>
            <a:r>
              <a:rPr lang="en-US" altLang="en-US" sz="2000" b="1" u="sng">
                <a:solidFill>
                  <a:schemeClr val="bg1"/>
                </a:solidFill>
              </a:rPr>
              <a:t>Fertility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- # of births that occur to an individual woman or in an pop.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000" b="1" u="sng">
                <a:solidFill>
                  <a:schemeClr val="bg1"/>
                </a:solidFill>
              </a:rPr>
              <a:t>Replacement-level Fertility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- # of children a couple must bear to replace themselves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000" b="1" u="sng">
                <a:solidFill>
                  <a:schemeClr val="bg1"/>
                </a:solidFill>
              </a:rPr>
              <a:t>Total Fertility Rate (TFR)</a:t>
            </a:r>
          </a:p>
          <a:p>
            <a:pPr>
              <a:buFont typeface="Wingdings" pitchFamily="2" charset="2"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	- average # of children a woman may typically have during her reproductive years</a:t>
            </a:r>
            <a:endParaRPr lang="en-US" sz="2000" b="1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5950" y="3443288"/>
            <a:ext cx="4021138" cy="31813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438030" y="0"/>
            <a:ext cx="170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OBJ 10.4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UPS &amp; DOWNS: US Fertility &amp; Birth Rates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3963"/>
            <a:ext cx="8229600" cy="4902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76 mil (1900) to 294 mil (2004)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388" y="3735388"/>
            <a:ext cx="8583612" cy="2146300"/>
          </a:xfrm>
          <a:prstGeom prst="rect">
            <a:avLst/>
          </a:prstGeom>
          <a:noFill/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87325" y="3748088"/>
            <a:ext cx="352425" cy="274637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en-US" sz="1200">
                <a:solidFill>
                  <a:schemeClr val="bg1"/>
                </a:solidFill>
                <a:latin typeface="Arial" charset="0"/>
              </a:rPr>
              <a:t>32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187325" y="3963988"/>
            <a:ext cx="352425" cy="274637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en-US" sz="1200">
                <a:solidFill>
                  <a:schemeClr val="bg1"/>
                </a:solidFill>
                <a:latin typeface="Arial" charset="0"/>
              </a:rPr>
              <a:t>30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87325" y="4181475"/>
            <a:ext cx="352425" cy="274638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en-US" sz="1200">
                <a:solidFill>
                  <a:schemeClr val="bg1"/>
                </a:solidFill>
                <a:latin typeface="Arial" charset="0"/>
              </a:rPr>
              <a:t>28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187325" y="4389438"/>
            <a:ext cx="352425" cy="274637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en-US" sz="1200">
                <a:solidFill>
                  <a:schemeClr val="bg1"/>
                </a:solidFill>
                <a:latin typeface="Arial" charset="0"/>
              </a:rPr>
              <a:t>26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187325" y="4579938"/>
            <a:ext cx="352425" cy="274637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en-US" sz="1200">
                <a:solidFill>
                  <a:schemeClr val="bg1"/>
                </a:solidFill>
                <a:latin typeface="Arial" charset="0"/>
              </a:rPr>
              <a:t>24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187325" y="4779963"/>
            <a:ext cx="352425" cy="274637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en-US" sz="1200">
                <a:solidFill>
                  <a:schemeClr val="bg1"/>
                </a:solidFill>
                <a:latin typeface="Arial" charset="0"/>
              </a:rPr>
              <a:t>22</a:t>
            </a: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187325" y="4987925"/>
            <a:ext cx="352425" cy="274638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en-US" sz="1200">
                <a:solidFill>
                  <a:schemeClr val="bg1"/>
                </a:solidFill>
                <a:latin typeface="Arial" charset="0"/>
              </a:rPr>
              <a:t>20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187325" y="5194300"/>
            <a:ext cx="352425" cy="274638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en-US" sz="1200">
                <a:solidFill>
                  <a:schemeClr val="bg1"/>
                </a:solidFill>
                <a:latin typeface="Arial" charset="0"/>
              </a:rPr>
              <a:t>18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187325" y="5391150"/>
            <a:ext cx="352425" cy="274638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en-US" sz="1200">
                <a:solidFill>
                  <a:schemeClr val="bg1"/>
                </a:solidFill>
                <a:latin typeface="Arial" charset="0"/>
              </a:rPr>
              <a:t>16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187325" y="5599113"/>
            <a:ext cx="352425" cy="274637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en-US" sz="1200">
                <a:solidFill>
                  <a:schemeClr val="bg1"/>
                </a:solidFill>
                <a:latin typeface="Arial" charset="0"/>
              </a:rPr>
              <a:t>14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271463" y="5780088"/>
            <a:ext cx="268287" cy="274637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en-US" sz="1200">
                <a:solidFill>
                  <a:schemeClr val="bg1"/>
                </a:solidFill>
                <a:latin typeface="Arial" charset="0"/>
              </a:rPr>
              <a:t>0</a:t>
            </a: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228600" y="5948363"/>
            <a:ext cx="520700" cy="274637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chemeClr val="bg1"/>
                </a:solidFill>
                <a:latin typeface="Arial" charset="0"/>
              </a:rPr>
              <a:t>1910</a:t>
            </a: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1084263" y="5948363"/>
            <a:ext cx="520700" cy="274637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chemeClr val="bg1"/>
                </a:solidFill>
                <a:latin typeface="Arial" charset="0"/>
              </a:rPr>
              <a:t>1920</a:t>
            </a:r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1938338" y="5948363"/>
            <a:ext cx="520700" cy="274637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chemeClr val="bg1"/>
                </a:solidFill>
                <a:latin typeface="Arial" charset="0"/>
              </a:rPr>
              <a:t>1930</a:t>
            </a:r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2786063" y="5948363"/>
            <a:ext cx="520700" cy="274637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chemeClr val="bg1"/>
                </a:solidFill>
                <a:latin typeface="Arial" charset="0"/>
              </a:rPr>
              <a:t>1940</a:t>
            </a: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3632200" y="5948363"/>
            <a:ext cx="520700" cy="274637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chemeClr val="bg1"/>
                </a:solidFill>
                <a:latin typeface="Arial" charset="0"/>
              </a:rPr>
              <a:t>1950</a:t>
            </a:r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4462463" y="5948363"/>
            <a:ext cx="520700" cy="274637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chemeClr val="bg1"/>
                </a:solidFill>
                <a:latin typeface="Arial" charset="0"/>
              </a:rPr>
              <a:t>1960</a:t>
            </a:r>
          </a:p>
        </p:txBody>
      </p:sp>
      <p:sp>
        <p:nvSpPr>
          <p:cNvPr id="65558" name="Text Box 22"/>
          <p:cNvSpPr txBox="1">
            <a:spLocks noChangeArrowheads="1"/>
          </p:cNvSpPr>
          <p:nvPr/>
        </p:nvSpPr>
        <p:spPr bwMode="auto">
          <a:xfrm>
            <a:off x="5300663" y="5948363"/>
            <a:ext cx="520700" cy="274637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chemeClr val="bg1"/>
                </a:solidFill>
                <a:latin typeface="Arial" charset="0"/>
              </a:rPr>
              <a:t>1970</a:t>
            </a:r>
          </a:p>
        </p:txBody>
      </p:sp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6146800" y="5948363"/>
            <a:ext cx="520700" cy="274637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chemeClr val="bg1"/>
                </a:solidFill>
                <a:latin typeface="Arial" charset="0"/>
              </a:rPr>
              <a:t>1980</a:t>
            </a:r>
          </a:p>
        </p:txBody>
      </p:sp>
      <p:sp>
        <p:nvSpPr>
          <p:cNvPr id="65560" name="Text Box 24"/>
          <p:cNvSpPr txBox="1">
            <a:spLocks noChangeArrowheads="1"/>
          </p:cNvSpPr>
          <p:nvPr/>
        </p:nvSpPr>
        <p:spPr bwMode="auto">
          <a:xfrm>
            <a:off x="6992938" y="5948363"/>
            <a:ext cx="520700" cy="274637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chemeClr val="bg1"/>
                </a:solidFill>
                <a:latin typeface="Arial" charset="0"/>
              </a:rPr>
              <a:t>1990</a:t>
            </a:r>
          </a:p>
        </p:txBody>
      </p:sp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7831138" y="5948363"/>
            <a:ext cx="520700" cy="274637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chemeClr val="bg1"/>
                </a:solidFill>
                <a:latin typeface="Arial" charset="0"/>
              </a:rPr>
              <a:t>2000</a:t>
            </a:r>
          </a:p>
        </p:txBody>
      </p:sp>
      <p:sp>
        <p:nvSpPr>
          <p:cNvPr id="65562" name="Text Box 26"/>
          <p:cNvSpPr txBox="1">
            <a:spLocks noChangeArrowheads="1"/>
          </p:cNvSpPr>
          <p:nvPr/>
        </p:nvSpPr>
        <p:spPr bwMode="auto">
          <a:xfrm>
            <a:off x="8624888" y="5932488"/>
            <a:ext cx="520700" cy="274637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chemeClr val="bg1"/>
                </a:solidFill>
                <a:latin typeface="Arial" charset="0"/>
              </a:rPr>
              <a:t>2010</a:t>
            </a:r>
          </a:p>
        </p:txBody>
      </p:sp>
      <p:sp>
        <p:nvSpPr>
          <p:cNvPr id="65563" name="Text Box 27"/>
          <p:cNvSpPr txBox="1">
            <a:spLocks noChangeArrowheads="1"/>
          </p:cNvSpPr>
          <p:nvPr/>
        </p:nvSpPr>
        <p:spPr bwMode="auto">
          <a:xfrm>
            <a:off x="4468813" y="6278563"/>
            <a:ext cx="512762" cy="274637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chemeClr val="bg1"/>
                </a:solidFill>
                <a:latin typeface="Arial" charset="0"/>
              </a:rPr>
              <a:t>Year</a:t>
            </a:r>
          </a:p>
        </p:txBody>
      </p:sp>
      <p:sp>
        <p:nvSpPr>
          <p:cNvPr id="65564" name="Text Box 28"/>
          <p:cNvSpPr txBox="1">
            <a:spLocks noChangeArrowheads="1"/>
          </p:cNvSpPr>
          <p:nvPr/>
        </p:nvSpPr>
        <p:spPr bwMode="auto">
          <a:xfrm>
            <a:off x="760413" y="5478463"/>
            <a:ext cx="1157287" cy="45720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chemeClr val="bg1"/>
                </a:solidFill>
                <a:latin typeface="Arial" charset="0"/>
              </a:rPr>
              <a:t>Demographic</a:t>
            </a:r>
          </a:p>
          <a:p>
            <a:pPr algn="ctr"/>
            <a:r>
              <a:rPr lang="en-US" altLang="en-US" sz="1200">
                <a:solidFill>
                  <a:schemeClr val="bg1"/>
                </a:solidFill>
                <a:latin typeface="Arial" charset="0"/>
              </a:rPr>
              <a:t>transition</a:t>
            </a:r>
          </a:p>
        </p:txBody>
      </p:sp>
      <p:sp>
        <p:nvSpPr>
          <p:cNvPr id="65565" name="Text Box 29"/>
          <p:cNvSpPr txBox="1">
            <a:spLocks noChangeArrowheads="1"/>
          </p:cNvSpPr>
          <p:nvPr/>
        </p:nvSpPr>
        <p:spPr bwMode="auto">
          <a:xfrm>
            <a:off x="2119313" y="5567363"/>
            <a:ext cx="1012825" cy="274637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charset="0"/>
              </a:rPr>
              <a:t>Depression</a:t>
            </a:r>
          </a:p>
        </p:txBody>
      </p:sp>
      <p:sp>
        <p:nvSpPr>
          <p:cNvPr id="65566" name="Text Box 30"/>
          <p:cNvSpPr txBox="1">
            <a:spLocks noChangeArrowheads="1"/>
          </p:cNvSpPr>
          <p:nvPr/>
        </p:nvSpPr>
        <p:spPr bwMode="auto">
          <a:xfrm>
            <a:off x="2673350" y="5295900"/>
            <a:ext cx="1595438" cy="274638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charset="0"/>
              </a:rPr>
              <a:t>End of World War II</a:t>
            </a:r>
          </a:p>
        </p:txBody>
      </p:sp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3705225" y="5567363"/>
            <a:ext cx="1014413" cy="274637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charset="0"/>
              </a:rPr>
              <a:t>Baby boom</a:t>
            </a:r>
          </a:p>
        </p:txBody>
      </p:sp>
      <p:sp>
        <p:nvSpPr>
          <p:cNvPr id="65568" name="Text Box 32"/>
          <p:cNvSpPr txBox="1">
            <a:spLocks noChangeArrowheads="1"/>
          </p:cNvSpPr>
          <p:nvPr/>
        </p:nvSpPr>
        <p:spPr bwMode="auto">
          <a:xfrm>
            <a:off x="5097463" y="5567363"/>
            <a:ext cx="920750" cy="274637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charset="0"/>
              </a:rPr>
              <a:t>Baby bust</a:t>
            </a:r>
          </a:p>
        </p:txBody>
      </p:sp>
      <p:sp>
        <p:nvSpPr>
          <p:cNvPr id="65569" name="Text Box 33"/>
          <p:cNvSpPr txBox="1">
            <a:spLocks noChangeArrowheads="1"/>
          </p:cNvSpPr>
          <p:nvPr/>
        </p:nvSpPr>
        <p:spPr bwMode="auto">
          <a:xfrm>
            <a:off x="6391275" y="5567363"/>
            <a:ext cx="1414463" cy="274637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charset="0"/>
              </a:rPr>
              <a:t>Echo baby boom</a:t>
            </a:r>
          </a:p>
        </p:txBody>
      </p:sp>
      <p:sp>
        <p:nvSpPr>
          <p:cNvPr id="65570" name="Text Box 34"/>
          <p:cNvSpPr txBox="1">
            <a:spLocks noChangeArrowheads="1"/>
          </p:cNvSpPr>
          <p:nvPr/>
        </p:nvSpPr>
        <p:spPr bwMode="auto">
          <a:xfrm>
            <a:off x="547688" y="3230563"/>
            <a:ext cx="5576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</a:rPr>
              <a:t>BIRTH RATES IN THE US</a:t>
            </a:r>
          </a:p>
        </p:txBody>
      </p:sp>
      <p:pic>
        <p:nvPicPr>
          <p:cNvPr id="65571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4488" y="1644650"/>
            <a:ext cx="3719512" cy="245903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/>
              <a:t>Factors Affecting Birth Rates  and Total Fertility Rates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1498600"/>
            <a:ext cx="8228013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 sz="3600">
                <a:solidFill>
                  <a:schemeClr val="bg1"/>
                </a:solidFill>
              </a:rPr>
              <a:t>Children in Labor Force</a:t>
            </a:r>
          </a:p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 sz="3600">
                <a:solidFill>
                  <a:schemeClr val="bg1"/>
                </a:solidFill>
              </a:rPr>
              <a:t>Cost of raising and educating children</a:t>
            </a:r>
          </a:p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 sz="3600">
                <a:solidFill>
                  <a:schemeClr val="bg1"/>
                </a:solidFill>
              </a:rPr>
              <a:t>Availability of pension systems</a:t>
            </a:r>
          </a:p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 sz="3600">
                <a:solidFill>
                  <a:schemeClr val="bg1"/>
                </a:solidFill>
              </a:rPr>
              <a:t>Urbanization</a:t>
            </a:r>
          </a:p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 sz="3600">
                <a:solidFill>
                  <a:schemeClr val="bg1"/>
                </a:solidFill>
              </a:rPr>
              <a:t>Education and employment for women</a:t>
            </a:r>
          </a:p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 sz="3600">
                <a:solidFill>
                  <a:schemeClr val="bg1"/>
                </a:solidFill>
              </a:rPr>
              <a:t>Infant mortality rate</a:t>
            </a:r>
          </a:p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 sz="3600">
                <a:solidFill>
                  <a:schemeClr val="bg1"/>
                </a:solidFill>
              </a:rPr>
              <a:t>Average marrying age</a:t>
            </a:r>
          </a:p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 sz="3600">
                <a:solidFill>
                  <a:schemeClr val="bg1"/>
                </a:solidFill>
              </a:rPr>
              <a:t>Abortion</a:t>
            </a:r>
          </a:p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 sz="3600">
                <a:solidFill>
                  <a:schemeClr val="bg1"/>
                </a:solidFill>
              </a:rPr>
              <a:t>Availability of birth control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7938" y="11430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</TotalTime>
  <Words>641</Words>
  <Application>Microsoft PowerPoint</Application>
  <PresentationFormat>On-screen Show (4:3)</PresentationFormat>
  <Paragraphs>239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Times New Roman</vt:lpstr>
      <vt:lpstr>Arial</vt:lpstr>
      <vt:lpstr>Wingdings</vt:lpstr>
      <vt:lpstr>Times</vt:lpstr>
      <vt:lpstr>Blank Presentation</vt:lpstr>
      <vt:lpstr>Applying Population Ecology: The Human Population</vt:lpstr>
      <vt:lpstr>Key Concepts</vt:lpstr>
      <vt:lpstr>CASE STUDY: Thailand</vt:lpstr>
      <vt:lpstr>Factors Affecting Human   Population Size</vt:lpstr>
      <vt:lpstr>Average CBR and CDR</vt:lpstr>
      <vt:lpstr>Describing Population Changes</vt:lpstr>
      <vt:lpstr>GLOBAL FERTILITY</vt:lpstr>
      <vt:lpstr>UPS &amp; DOWNS: US Fertility &amp; Birth Rates</vt:lpstr>
      <vt:lpstr>Factors Affecting Birth Rates  and Total Fertility Rates</vt:lpstr>
      <vt:lpstr>Slide 10</vt:lpstr>
      <vt:lpstr>Typical Effectiveness of Birth Control Methods in US</vt:lpstr>
      <vt:lpstr>Major Changes in US 1900 &amp; 2000</vt:lpstr>
      <vt:lpstr>Factors Affecting Death Rates</vt:lpstr>
      <vt:lpstr>Immigration in the US</vt:lpstr>
      <vt:lpstr>Population Age Structure</vt:lpstr>
      <vt:lpstr>Solutions:  Influencing  Population Size</vt:lpstr>
      <vt:lpstr>The Demographic Transition</vt:lpstr>
      <vt:lpstr>Case Study:  Slowing Population Growth in India</vt:lpstr>
      <vt:lpstr>Case Study:  Slowing Population Growth in China</vt:lpstr>
      <vt:lpstr>Cutting Global Population Growth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Clements</dc:creator>
  <cp:lastModifiedBy> </cp:lastModifiedBy>
  <cp:revision>54</cp:revision>
  <dcterms:created xsi:type="dcterms:W3CDTF">2001-06-13T01:21:45Z</dcterms:created>
  <dcterms:modified xsi:type="dcterms:W3CDTF">2008-11-26T18:51:32Z</dcterms:modified>
</cp:coreProperties>
</file>